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0058400" cy="77724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370" y="-1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73D53C-F931-420D-88CE-33622EA90F3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7850" y="876300"/>
            <a:ext cx="3060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F354A2-499D-4A25-AC94-E9AE2BFB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8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9020-F00B-7F80-4FCA-EB707708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E05CA-DDC2-C3F0-DAB7-3B2C8FF13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9B2B1-31FF-4359-EA9C-CF12CBD32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6A0A4-2D65-A200-BC29-68E23F61F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354A2-499D-4A25-AC94-E9AE2BFB4D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1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62523-89A3-4729-BC29-3FB1D5BF0C4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2D6312-4BBF-4770-8245-96E87E5F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36BFA2-1ED8-AABA-0A4A-C8EC0EC6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65A55B-B071-B946-0BCD-31A200DC7D98}"/>
              </a:ext>
            </a:extLst>
          </p:cNvPr>
          <p:cNvSpPr/>
          <p:nvPr/>
        </p:nvSpPr>
        <p:spPr>
          <a:xfrm>
            <a:off x="172995" y="160639"/>
            <a:ext cx="9700054" cy="7463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noFill/>
            </a:endParaRPr>
          </a:p>
        </p:txBody>
      </p:sp>
      <p:pic>
        <p:nvPicPr>
          <p:cNvPr id="7" name="Picture 6" descr="A red and blue logo&#10;&#10;AI-generated content may be incorrect.">
            <a:extLst>
              <a:ext uri="{FF2B5EF4-FFF2-40B4-BE49-F238E27FC236}">
                <a16:creationId xmlns:a16="http://schemas.microsoft.com/office/drawing/2014/main" id="{4E396692-988A-92A9-02A3-4B182E091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52" y="6347460"/>
            <a:ext cx="1585544" cy="637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252855-6F61-2AC8-E1C8-9311F76E0ECA}"/>
              </a:ext>
            </a:extLst>
          </p:cNvPr>
          <p:cNvSpPr txBox="1"/>
          <p:nvPr/>
        </p:nvSpPr>
        <p:spPr>
          <a:xfrm>
            <a:off x="8052401" y="6961953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464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STATE RD.</a:t>
            </a:r>
          </a:p>
          <a:p>
            <a:pPr algn="ctr"/>
            <a:r>
              <a:rPr lang="en-US" sz="1000" b="1" dirty="0">
                <a:solidFill>
                  <a:srgbClr val="464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WHATELY, MA 01093</a:t>
            </a:r>
          </a:p>
          <a:p>
            <a:pPr algn="ctr"/>
            <a:r>
              <a:rPr lang="en-US" sz="1000" b="1" dirty="0">
                <a:solidFill>
                  <a:srgbClr val="464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413-397-3412</a:t>
            </a:r>
          </a:p>
          <a:p>
            <a:pPr algn="ctr"/>
            <a:r>
              <a:rPr lang="en-US" sz="1000" b="1" dirty="0">
                <a:solidFill>
                  <a:srgbClr val="464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undergroundsupplyinc.com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0FD5D9-6882-B168-C4DA-171C85577D75}"/>
              </a:ext>
            </a:extLst>
          </p:cNvPr>
          <p:cNvSpPr/>
          <p:nvPr/>
        </p:nvSpPr>
        <p:spPr>
          <a:xfrm>
            <a:off x="5625657" y="6310935"/>
            <a:ext cx="4247392" cy="1313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noFill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10410-D475-5845-CA94-12ACAF86E174}"/>
              </a:ext>
            </a:extLst>
          </p:cNvPr>
          <p:cNvSpPr txBox="1"/>
          <p:nvPr/>
        </p:nvSpPr>
        <p:spPr>
          <a:xfrm>
            <a:off x="5584433" y="6286513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USI ITEM #: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D08E5-B35C-701E-13C8-058873AAD09F}"/>
              </a:ext>
            </a:extLst>
          </p:cNvPr>
          <p:cNvCxnSpPr/>
          <p:nvPr/>
        </p:nvCxnSpPr>
        <p:spPr>
          <a:xfrm>
            <a:off x="5619205" y="6705600"/>
            <a:ext cx="24440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77A3EE-B4CF-A762-68EB-2EFB65198281}"/>
              </a:ext>
            </a:extLst>
          </p:cNvPr>
          <p:cNvCxnSpPr/>
          <p:nvPr/>
        </p:nvCxnSpPr>
        <p:spPr>
          <a:xfrm>
            <a:off x="5619205" y="7155180"/>
            <a:ext cx="24440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BF6DCFC-BF9E-216E-08F5-5D195B49344C}"/>
              </a:ext>
            </a:extLst>
          </p:cNvPr>
          <p:cNvSpPr txBox="1"/>
          <p:nvPr/>
        </p:nvSpPr>
        <p:spPr>
          <a:xfrm>
            <a:off x="5565466" y="6686242"/>
            <a:ext cx="10807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ITEM DESCRIPTION: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73231-E36C-4138-86CA-C71062122BD9}"/>
              </a:ext>
            </a:extLst>
          </p:cNvPr>
          <p:cNvSpPr txBox="1"/>
          <p:nvPr/>
        </p:nvSpPr>
        <p:spPr>
          <a:xfrm>
            <a:off x="5566770" y="7132322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CASTING WEIGHT(S):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1C1CBEC-0C98-9B65-46B1-BCA4521B014D}"/>
              </a:ext>
            </a:extLst>
          </p:cNvPr>
          <p:cNvCxnSpPr>
            <a:cxnSpLocks/>
          </p:cNvCxnSpPr>
          <p:nvPr/>
        </p:nvCxnSpPr>
        <p:spPr>
          <a:xfrm>
            <a:off x="8054177" y="6310935"/>
            <a:ext cx="0" cy="131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1FD805-4BFD-8F42-F8D3-2F975839B495}"/>
              </a:ext>
            </a:extLst>
          </p:cNvPr>
          <p:cNvSpPr txBox="1"/>
          <p:nvPr/>
        </p:nvSpPr>
        <p:spPr>
          <a:xfrm>
            <a:off x="6341050" y="6311095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DBOX9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4CF6A-C8B1-F6FB-7962-C1C6A2E197F0}"/>
              </a:ext>
            </a:extLst>
          </p:cNvPr>
          <p:cNvSpPr txBox="1"/>
          <p:nvPr/>
        </p:nvSpPr>
        <p:spPr>
          <a:xfrm>
            <a:off x="5576813" y="6818043"/>
            <a:ext cx="25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 HOLE DISTRIBUTION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70250-9544-433C-CE54-9836F2609469}"/>
              </a:ext>
            </a:extLst>
          </p:cNvPr>
          <p:cNvSpPr txBox="1"/>
          <p:nvPr/>
        </p:nvSpPr>
        <p:spPr>
          <a:xfrm>
            <a:off x="6584476" y="7137706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LID – 235 #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W/ LID – 315 #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B48014-239B-7105-A1B2-86C19C3CE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490035" y="2037796"/>
            <a:ext cx="3906459" cy="3121444"/>
          </a:xfrm>
          <a:prstGeom prst="rect">
            <a:avLst/>
          </a:prstGeom>
        </p:spPr>
      </p:pic>
      <p:pic>
        <p:nvPicPr>
          <p:cNvPr id="23" name="Picture 22" descr="A concrete box with holes in it&#10;&#10;AI-generated content may be incorrect.">
            <a:extLst>
              <a:ext uri="{FF2B5EF4-FFF2-40B4-BE49-F238E27FC236}">
                <a16:creationId xmlns:a16="http://schemas.microsoft.com/office/drawing/2014/main" id="{4C60E2EB-9010-6D1D-4CDC-3D2FAC8FD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92" y="6305361"/>
            <a:ext cx="1472093" cy="13131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6CC712-54F4-D6B7-EA2E-0CD462E44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779" y="1447637"/>
            <a:ext cx="4124098" cy="367589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42AAE3-C9B3-991A-CB17-860CE17EB771}"/>
              </a:ext>
            </a:extLst>
          </p:cNvPr>
          <p:cNvCxnSpPr>
            <a:cxnSpLocks/>
          </p:cNvCxnSpPr>
          <p:nvPr/>
        </p:nvCxnSpPr>
        <p:spPr>
          <a:xfrm>
            <a:off x="5568732" y="3534568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0148A1-9779-FBEA-7E39-E28ED87DFCD9}"/>
              </a:ext>
            </a:extLst>
          </p:cNvPr>
          <p:cNvCxnSpPr>
            <a:cxnSpLocks/>
          </p:cNvCxnSpPr>
          <p:nvPr/>
        </p:nvCxnSpPr>
        <p:spPr>
          <a:xfrm>
            <a:off x="9036288" y="3004434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7B9CBB-7683-E6BC-A79F-61C8584C28EE}"/>
              </a:ext>
            </a:extLst>
          </p:cNvPr>
          <p:cNvCxnSpPr>
            <a:cxnSpLocks/>
          </p:cNvCxnSpPr>
          <p:nvPr/>
        </p:nvCxnSpPr>
        <p:spPr>
          <a:xfrm>
            <a:off x="9036288" y="4073412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993500-F768-E2AA-4BF2-61B018670C8D}"/>
              </a:ext>
            </a:extLst>
          </p:cNvPr>
          <p:cNvCxnSpPr>
            <a:cxnSpLocks/>
          </p:cNvCxnSpPr>
          <p:nvPr/>
        </p:nvCxnSpPr>
        <p:spPr>
          <a:xfrm rot="16200000">
            <a:off x="8317872" y="2290332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DAFB03-1792-D9E3-71B6-4867C7E4E1CB}"/>
              </a:ext>
            </a:extLst>
          </p:cNvPr>
          <p:cNvCxnSpPr>
            <a:cxnSpLocks/>
          </p:cNvCxnSpPr>
          <p:nvPr/>
        </p:nvCxnSpPr>
        <p:spPr>
          <a:xfrm rot="16200000">
            <a:off x="7285457" y="2290332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EEA029-3744-393C-A146-F9D7E255CF16}"/>
              </a:ext>
            </a:extLst>
          </p:cNvPr>
          <p:cNvCxnSpPr>
            <a:cxnSpLocks/>
          </p:cNvCxnSpPr>
          <p:nvPr/>
        </p:nvCxnSpPr>
        <p:spPr>
          <a:xfrm rot="16200000">
            <a:off x="6283332" y="2279424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A5DF44-7306-FAFE-98F7-990D52841AD3}"/>
              </a:ext>
            </a:extLst>
          </p:cNvPr>
          <p:cNvCxnSpPr>
            <a:cxnSpLocks/>
          </p:cNvCxnSpPr>
          <p:nvPr/>
        </p:nvCxnSpPr>
        <p:spPr>
          <a:xfrm rot="5400000">
            <a:off x="6283332" y="4836454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6BF246-C97A-ABF9-D373-A7EE6C39D77C}"/>
              </a:ext>
            </a:extLst>
          </p:cNvPr>
          <p:cNvCxnSpPr>
            <a:cxnSpLocks/>
          </p:cNvCxnSpPr>
          <p:nvPr/>
        </p:nvCxnSpPr>
        <p:spPr>
          <a:xfrm rot="5400000">
            <a:off x="7295316" y="4841828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72EB26-D0AB-720B-98B8-748AC1BF76D1}"/>
              </a:ext>
            </a:extLst>
          </p:cNvPr>
          <p:cNvCxnSpPr>
            <a:cxnSpLocks/>
          </p:cNvCxnSpPr>
          <p:nvPr/>
        </p:nvCxnSpPr>
        <p:spPr>
          <a:xfrm rot="5400000">
            <a:off x="8333954" y="4834208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84B15F5-7CE9-8C75-2B07-BBC45AD4EE1D}"/>
              </a:ext>
            </a:extLst>
          </p:cNvPr>
          <p:cNvSpPr txBox="1"/>
          <p:nvPr/>
        </p:nvSpPr>
        <p:spPr>
          <a:xfrm>
            <a:off x="1873652" y="266807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SIDE VIEW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0D7CD9-416D-10C8-E47E-46EFB5C28996}"/>
              </a:ext>
            </a:extLst>
          </p:cNvPr>
          <p:cNvCxnSpPr>
            <a:cxnSpLocks/>
          </p:cNvCxnSpPr>
          <p:nvPr/>
        </p:nvCxnSpPr>
        <p:spPr>
          <a:xfrm>
            <a:off x="4250472" y="3420268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AD3CC2-F0D9-BF5B-C696-98DB9F07DC6B}"/>
              </a:ext>
            </a:extLst>
          </p:cNvPr>
          <p:cNvCxnSpPr>
            <a:cxnSpLocks/>
          </p:cNvCxnSpPr>
          <p:nvPr/>
        </p:nvCxnSpPr>
        <p:spPr>
          <a:xfrm>
            <a:off x="775752" y="3107848"/>
            <a:ext cx="221380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928BF5F-473F-F7A6-F9A5-005B407180BC}"/>
              </a:ext>
            </a:extLst>
          </p:cNvPr>
          <p:cNvSpPr txBox="1"/>
          <p:nvPr/>
        </p:nvSpPr>
        <p:spPr>
          <a:xfrm>
            <a:off x="6675574" y="3334513"/>
            <a:ext cx="1428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TOP 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07BC2C-D15E-124F-8937-6B0BF299B3AE}"/>
              </a:ext>
            </a:extLst>
          </p:cNvPr>
          <p:cNvSpPr txBox="1"/>
          <p:nvPr/>
        </p:nvSpPr>
        <p:spPr>
          <a:xfrm>
            <a:off x="2126125" y="157995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89565B-3CCF-F577-C8F0-DA37D728E764}"/>
              </a:ext>
            </a:extLst>
          </p:cNvPr>
          <p:cNvSpPr txBox="1"/>
          <p:nvPr/>
        </p:nvSpPr>
        <p:spPr>
          <a:xfrm>
            <a:off x="2233525" y="123537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24”x18”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22AE4C-FADD-5ED1-5175-4B64AF4DFA2E}"/>
              </a:ext>
            </a:extLst>
          </p:cNvPr>
          <p:cNvSpPr txBox="1"/>
          <p:nvPr/>
        </p:nvSpPr>
        <p:spPr>
          <a:xfrm>
            <a:off x="335904" y="1607609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383E96-EF12-2F58-12D2-4CB92A4F208B}"/>
              </a:ext>
            </a:extLst>
          </p:cNvPr>
          <p:cNvSpPr txBox="1"/>
          <p:nvPr/>
        </p:nvSpPr>
        <p:spPr>
          <a:xfrm>
            <a:off x="2405046" y="2136443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9DD824-2452-DD79-28BA-72DDF62BF073}"/>
              </a:ext>
            </a:extLst>
          </p:cNvPr>
          <p:cNvSpPr txBox="1"/>
          <p:nvPr/>
        </p:nvSpPr>
        <p:spPr>
          <a:xfrm>
            <a:off x="2405046" y="4171043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E4B1DF-9D33-ADD2-0B23-65A1C9C937AB}"/>
              </a:ext>
            </a:extLst>
          </p:cNvPr>
          <p:cNvSpPr txBox="1"/>
          <p:nvPr/>
        </p:nvSpPr>
        <p:spPr>
          <a:xfrm>
            <a:off x="4584838" y="4217710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8799BA-5447-5C1F-8A07-9543F8A778FF}"/>
              </a:ext>
            </a:extLst>
          </p:cNvPr>
          <p:cNvSpPr txBox="1"/>
          <p:nvPr/>
        </p:nvSpPr>
        <p:spPr>
          <a:xfrm>
            <a:off x="227563" y="4047400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558D5D-7651-D498-E109-1B80DC1EE832}"/>
              </a:ext>
            </a:extLst>
          </p:cNvPr>
          <p:cNvSpPr txBox="1"/>
          <p:nvPr/>
        </p:nvSpPr>
        <p:spPr>
          <a:xfrm>
            <a:off x="684076" y="5028019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2.5”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4BD1C2-7C12-AE5F-BACC-AE4D1AF603A8}"/>
              </a:ext>
            </a:extLst>
          </p:cNvPr>
          <p:cNvSpPr txBox="1"/>
          <p:nvPr/>
        </p:nvSpPr>
        <p:spPr>
          <a:xfrm>
            <a:off x="712356" y="2125535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2”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2CBA6B-E1A6-1AD9-9D52-79394B4272D3}"/>
              </a:ext>
            </a:extLst>
          </p:cNvPr>
          <p:cNvSpPr txBox="1"/>
          <p:nvPr/>
        </p:nvSpPr>
        <p:spPr>
          <a:xfrm>
            <a:off x="7184631" y="182056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8D346F-C7F9-B09A-7CB3-D4CCF94DE604}"/>
              </a:ext>
            </a:extLst>
          </p:cNvPr>
          <p:cNvSpPr txBox="1"/>
          <p:nvPr/>
        </p:nvSpPr>
        <p:spPr>
          <a:xfrm>
            <a:off x="9281562" y="3380679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ACFB51-7B7C-3590-DDF8-07C04E78E5B8}"/>
              </a:ext>
            </a:extLst>
          </p:cNvPr>
          <p:cNvSpPr txBox="1"/>
          <p:nvPr/>
        </p:nvSpPr>
        <p:spPr>
          <a:xfrm>
            <a:off x="5739470" y="505879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5.5”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AD25A5-CC9A-33FE-3225-3F104CD99680}"/>
              </a:ext>
            </a:extLst>
          </p:cNvPr>
          <p:cNvSpPr txBox="1"/>
          <p:nvPr/>
        </p:nvSpPr>
        <p:spPr>
          <a:xfrm>
            <a:off x="8696234" y="5010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5.5”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EF7EB4-842E-A88B-52FD-37533F3174C1}"/>
              </a:ext>
            </a:extLst>
          </p:cNvPr>
          <p:cNvSpPr txBox="1"/>
          <p:nvPr/>
        </p:nvSpPr>
        <p:spPr>
          <a:xfrm>
            <a:off x="7691909" y="505879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6.5”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DE964A-13C1-11E6-C4AD-500FE7696F52}"/>
              </a:ext>
            </a:extLst>
          </p:cNvPr>
          <p:cNvSpPr txBox="1"/>
          <p:nvPr/>
        </p:nvSpPr>
        <p:spPr>
          <a:xfrm>
            <a:off x="6683927" y="503138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6.5”</a:t>
            </a:r>
          </a:p>
        </p:txBody>
      </p:sp>
      <p:sp>
        <p:nvSpPr>
          <p:cNvPr id="9" name="TextBox 165">
            <a:extLst>
              <a:ext uri="{FF2B5EF4-FFF2-40B4-BE49-F238E27FC236}">
                <a16:creationId xmlns:a16="http://schemas.microsoft.com/office/drawing/2014/main" id="{3C31FDC0-CF90-6AB4-620C-CD24548D2BC7}"/>
              </a:ext>
            </a:extLst>
          </p:cNvPr>
          <p:cNvSpPr txBox="1"/>
          <p:nvPr/>
        </p:nvSpPr>
        <p:spPr>
          <a:xfrm>
            <a:off x="173470" y="6718217"/>
            <a:ext cx="3247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-5,000 PSI CONCRETE AFTER 28 DAYS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-3D REINFORCEMENT USING MACROSYNTHETIC FIBER.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146922-985D-398B-882B-F5E4E7666EF5}"/>
              </a:ext>
            </a:extLst>
          </p:cNvPr>
          <p:cNvGrpSpPr/>
          <p:nvPr/>
        </p:nvGrpSpPr>
        <p:grpSpPr>
          <a:xfrm>
            <a:off x="2787123" y="161123"/>
            <a:ext cx="4484155" cy="317220"/>
            <a:chOff x="2654262" y="162877"/>
            <a:chExt cx="4484155" cy="317220"/>
          </a:xfrm>
        </p:grpSpPr>
        <p:pic>
          <p:nvPicPr>
            <p:cNvPr id="13" name="Picture 12" descr="A red and blue logo&#10;&#10;AI-generated content may be incorrect.">
              <a:extLst>
                <a:ext uri="{FF2B5EF4-FFF2-40B4-BE49-F238E27FC236}">
                  <a16:creationId xmlns:a16="http://schemas.microsoft.com/office/drawing/2014/main" id="{34DA6AE9-3A7D-FD58-1E65-620FC3C86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39"/>
            <a:stretch>
              <a:fillRect/>
            </a:stretch>
          </p:blipFill>
          <p:spPr>
            <a:xfrm>
              <a:off x="2755018" y="214745"/>
              <a:ext cx="725601" cy="21492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44E2B2-788E-97AD-5EE5-D387610C21C1}"/>
                </a:ext>
              </a:extLst>
            </p:cNvPr>
            <p:cNvSpPr/>
            <p:nvPr/>
          </p:nvSpPr>
          <p:spPr>
            <a:xfrm>
              <a:off x="2654262" y="162877"/>
              <a:ext cx="930196" cy="317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797101-D5D8-9E9E-2EA0-75B0B2C74A39}"/>
                </a:ext>
              </a:extLst>
            </p:cNvPr>
            <p:cNvSpPr/>
            <p:nvPr/>
          </p:nvSpPr>
          <p:spPr>
            <a:xfrm>
              <a:off x="3581375" y="162877"/>
              <a:ext cx="3557042" cy="317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35D1F25-728E-52B7-EAE6-1AFB3E5809A6}"/>
              </a:ext>
            </a:extLst>
          </p:cNvPr>
          <p:cNvSpPr txBox="1"/>
          <p:nvPr/>
        </p:nvSpPr>
        <p:spPr>
          <a:xfrm>
            <a:off x="3723795" y="121540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 HOLE DISTRIBUTION BOX</a:t>
            </a:r>
          </a:p>
        </p:txBody>
      </p:sp>
    </p:spTree>
    <p:extLst>
      <p:ext uri="{BB962C8B-B14F-4D97-AF65-F5344CB8AC3E}">
        <p14:creationId xmlns:p14="http://schemas.microsoft.com/office/powerpoint/2010/main" val="160665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95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Bent</dc:creator>
  <cp:lastModifiedBy>Chris Bent</cp:lastModifiedBy>
  <cp:revision>25</cp:revision>
  <cp:lastPrinted>2025-02-24T20:51:23Z</cp:lastPrinted>
  <dcterms:created xsi:type="dcterms:W3CDTF">2025-02-20T17:25:21Z</dcterms:created>
  <dcterms:modified xsi:type="dcterms:W3CDTF">2026-02-12T13:55:35Z</dcterms:modified>
</cp:coreProperties>
</file>